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338" r:id="rId4"/>
    <p:sldId id="320" r:id="rId5"/>
    <p:sldId id="261" r:id="rId6"/>
    <p:sldId id="263" r:id="rId7"/>
    <p:sldId id="314" r:id="rId8"/>
    <p:sldId id="315" r:id="rId9"/>
    <p:sldId id="316" r:id="rId10"/>
    <p:sldId id="317" r:id="rId11"/>
    <p:sldId id="264" r:id="rId12"/>
    <p:sldId id="319" r:id="rId13"/>
    <p:sldId id="265" r:id="rId14"/>
    <p:sldId id="266" r:id="rId15"/>
    <p:sldId id="267" r:id="rId16"/>
    <p:sldId id="268" r:id="rId17"/>
    <p:sldId id="270" r:id="rId18"/>
    <p:sldId id="337" r:id="rId19"/>
    <p:sldId id="271" r:id="rId20"/>
    <p:sldId id="321" r:id="rId21"/>
    <p:sldId id="322" r:id="rId22"/>
    <p:sldId id="272" r:id="rId23"/>
    <p:sldId id="309" r:id="rId24"/>
    <p:sldId id="306" r:id="rId25"/>
    <p:sldId id="307" r:id="rId26"/>
    <p:sldId id="324" r:id="rId27"/>
    <p:sldId id="323" r:id="rId28"/>
    <p:sldId id="273" r:id="rId29"/>
    <p:sldId id="325" r:id="rId30"/>
    <p:sldId id="274" r:id="rId31"/>
    <p:sldId id="275" r:id="rId32"/>
    <p:sldId id="276" r:id="rId33"/>
    <p:sldId id="278" r:id="rId34"/>
    <p:sldId id="279" r:id="rId35"/>
    <p:sldId id="326" r:id="rId36"/>
    <p:sldId id="280" r:id="rId37"/>
    <p:sldId id="327" r:id="rId38"/>
    <p:sldId id="282" r:id="rId39"/>
    <p:sldId id="283" r:id="rId40"/>
    <p:sldId id="328" r:id="rId41"/>
    <p:sldId id="284" r:id="rId42"/>
    <p:sldId id="329" r:id="rId43"/>
    <p:sldId id="286" r:id="rId44"/>
    <p:sldId id="330" r:id="rId45"/>
    <p:sldId id="331" r:id="rId46"/>
    <p:sldId id="311" r:id="rId47"/>
    <p:sldId id="312" r:id="rId48"/>
    <p:sldId id="332" r:id="rId49"/>
    <p:sldId id="333" r:id="rId50"/>
    <p:sldId id="313" r:id="rId51"/>
    <p:sldId id="289" r:id="rId52"/>
    <p:sldId id="290" r:id="rId53"/>
    <p:sldId id="291" r:id="rId54"/>
    <p:sldId id="292" r:id="rId55"/>
    <p:sldId id="334" r:id="rId56"/>
    <p:sldId id="293" r:id="rId57"/>
    <p:sldId id="298" r:id="rId58"/>
    <p:sldId id="299" r:id="rId59"/>
    <p:sldId id="300" r:id="rId60"/>
    <p:sldId id="301" r:id="rId61"/>
    <p:sldId id="302" r:id="rId62"/>
    <p:sldId id="335" r:id="rId63"/>
    <p:sldId id="303" r:id="rId64"/>
    <p:sldId id="304" r:id="rId65"/>
    <p:sldId id="336" r:id="rId66"/>
    <p:sldId id="308" r:id="rId67"/>
    <p:sldId id="305" r:id="rId6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130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621" y="2057400"/>
            <a:ext cx="8458200" cy="2232025"/>
          </a:xfrm>
        </p:spPr>
        <p:txBody>
          <a:bodyPr>
            <a:normAutofit/>
          </a:bodyPr>
          <a:lstStyle/>
          <a:p>
            <a:r>
              <a:rPr lang="en-US" sz="5000" b="1" dirty="0">
                <a:solidFill>
                  <a:schemeClr val="bg1"/>
                </a:solidFill>
              </a:rPr>
              <a:t>GraVitoN</a:t>
            </a:r>
            <a:r>
              <a:rPr lang="en-US" sz="5000" dirty="0">
                <a:solidFill>
                  <a:schemeClr val="bg1"/>
                </a:solidFill>
              </a:rPr>
              <a:t>:</a:t>
            </a:r>
            <a:br>
              <a:rPr lang="en-US" sz="50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A Cross Platform Malware </a:t>
            </a:r>
            <a:r>
              <a:rPr lang="en-US" sz="3600" dirty="0" smtClean="0">
                <a:solidFill>
                  <a:schemeClr val="bg1"/>
                </a:solidFill>
              </a:rPr>
              <a:t>Development Framework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6248400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Author : </a:t>
            </a:r>
            <a:r>
              <a:rPr lang="en-US" dirty="0" err="1" smtClean="0">
                <a:solidFill>
                  <a:schemeClr val="bg1"/>
                </a:solidFill>
              </a:rPr>
              <a:t>Sina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Hatef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Matbue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Arash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Shirkhorshidi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81600" y="6248400"/>
            <a:ext cx="396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29</a:t>
            </a:r>
            <a:r>
              <a:rPr lang="en-US" sz="1600" b="1" baseline="30000" dirty="0" smtClean="0">
                <a:solidFill>
                  <a:schemeClr val="bg1"/>
                </a:solidFill>
              </a:rPr>
              <a:t>th</a:t>
            </a:r>
            <a:r>
              <a:rPr lang="en-US" sz="1600" b="1" dirty="0" smtClean="0">
                <a:solidFill>
                  <a:schemeClr val="bg1"/>
                </a:solidFill>
              </a:rPr>
              <a:t> July 2012 ,India Habitat Center, Delhi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If </a:t>
            </a:r>
            <a:r>
              <a:rPr lang="en-US" dirty="0">
                <a:solidFill>
                  <a:schemeClr val="bg1"/>
                </a:solidFill>
              </a:rPr>
              <a:t>it exists, the </a:t>
            </a:r>
            <a:r>
              <a:rPr lang="en-US" b="1" u="sng" dirty="0" smtClean="0">
                <a:solidFill>
                  <a:schemeClr val="bg1"/>
                </a:solidFill>
              </a:rPr>
              <a:t>GraVitoN</a:t>
            </a:r>
            <a:r>
              <a:rPr lang="en-US" dirty="0" smtClean="0">
                <a:solidFill>
                  <a:schemeClr val="bg1"/>
                </a:solidFill>
              </a:rPr>
              <a:t> is </a:t>
            </a:r>
            <a:r>
              <a:rPr lang="en-US" dirty="0">
                <a:solidFill>
                  <a:schemeClr val="bg1"/>
                </a:solidFill>
              </a:rPr>
              <a:t>expected to be </a:t>
            </a: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b="1" u="sng" dirty="0" smtClean="0">
                <a:solidFill>
                  <a:schemeClr val="bg1"/>
                </a:solidFill>
              </a:rPr>
              <a:t>mass-less</a:t>
            </a:r>
            <a:r>
              <a:rPr lang="en-US" dirty="0" smtClean="0">
                <a:solidFill>
                  <a:schemeClr val="bg1"/>
                </a:solidFill>
              </a:rPr>
              <a:t>...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which </a:t>
            </a:r>
            <a:r>
              <a:rPr lang="en-US" dirty="0">
                <a:solidFill>
                  <a:schemeClr val="bg1"/>
                </a:solidFill>
              </a:rPr>
              <a:t>gives it the power to </a:t>
            </a: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b="1" u="sng" dirty="0" smtClean="0">
                <a:solidFill>
                  <a:schemeClr val="bg1"/>
                </a:solidFill>
              </a:rPr>
              <a:t>move </a:t>
            </a:r>
            <a:r>
              <a:rPr lang="en-US" b="1" u="sng" dirty="0">
                <a:solidFill>
                  <a:schemeClr val="bg1"/>
                </a:solidFill>
              </a:rPr>
              <a:t>to and from universes</a:t>
            </a:r>
            <a:r>
              <a:rPr lang="en-US" dirty="0">
                <a:solidFill>
                  <a:schemeClr val="bg1"/>
                </a:solidFill>
              </a:rPr>
              <a:t>...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err="1" smtClean="0">
                <a:solidFill>
                  <a:schemeClr val="bg1"/>
                </a:solidFill>
              </a:rPr>
              <a:t>GraVitoN:whoami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9389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44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600" b="1" dirty="0" err="1" smtClean="0">
                <a:solidFill>
                  <a:schemeClr val="bg1"/>
                </a:solidFill>
              </a:rPr>
              <a:t>Sina</a:t>
            </a:r>
            <a:r>
              <a:rPr lang="en-US" sz="3600" b="1" dirty="0" smtClean="0">
                <a:solidFill>
                  <a:schemeClr val="bg1"/>
                </a:solidFill>
              </a:rPr>
              <a:t>  </a:t>
            </a:r>
            <a:r>
              <a:rPr lang="en-US" sz="3600" b="1" dirty="0" err="1" smtClean="0">
                <a:solidFill>
                  <a:schemeClr val="bg1"/>
                </a:solidFill>
              </a:rPr>
              <a:t>Hatef</a:t>
            </a:r>
            <a:r>
              <a:rPr lang="en-US" sz="3600" b="1" dirty="0" smtClean="0">
                <a:solidFill>
                  <a:schemeClr val="bg1"/>
                </a:solidFill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</a:rPr>
              <a:t>Matbue</a:t>
            </a:r>
            <a:endParaRPr lang="en-US" sz="36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VP of Software Development in </a:t>
            </a:r>
            <a:r>
              <a:rPr lang="en-US" sz="2400" dirty="0" err="1" smtClean="0">
                <a:solidFill>
                  <a:schemeClr val="bg1"/>
                </a:solidFill>
              </a:rPr>
              <a:t>ChallenGe</a:t>
            </a:r>
            <a:r>
              <a:rPr lang="en-US" sz="2400" dirty="0" smtClean="0">
                <a:solidFill>
                  <a:schemeClr val="bg1"/>
                </a:solidFill>
              </a:rPr>
              <a:t> Security </a:t>
            </a:r>
          </a:p>
          <a:p>
            <a:pPr marL="0" indent="0" algn="ctr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AND</a:t>
            </a:r>
          </a:p>
          <a:p>
            <a:pPr marL="0" indent="0" algn="ctr"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Funder of The GraVitoN Project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</a:t>
            </a:r>
            <a:r>
              <a:rPr lang="en-US" dirty="0" smtClean="0">
                <a:solidFill>
                  <a:schemeClr val="bg1"/>
                </a:solidFill>
              </a:rPr>
              <a:t>::</a:t>
            </a:r>
            <a:r>
              <a:rPr lang="en-US" dirty="0" err="1" smtClean="0">
                <a:solidFill>
                  <a:schemeClr val="bg1"/>
                </a:solidFill>
              </a:rPr>
              <a:t>whami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60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dirty="0" err="1" smtClean="0">
                <a:solidFill>
                  <a:schemeClr val="bg1"/>
                </a:solidFill>
              </a:rPr>
              <a:t>Arash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Shirkhorshidi</a:t>
            </a: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CEO at </a:t>
            </a:r>
            <a:r>
              <a:rPr lang="en-US" sz="2400" dirty="0" err="1" smtClean="0">
                <a:solidFill>
                  <a:schemeClr val="bg1"/>
                </a:solidFill>
              </a:rPr>
              <a:t>ChallenGe</a:t>
            </a:r>
            <a:r>
              <a:rPr lang="en-US" sz="2400" dirty="0" smtClean="0">
                <a:solidFill>
                  <a:schemeClr val="bg1"/>
                </a:solidFill>
              </a:rPr>
              <a:t> Security Co.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</a:t>
            </a:r>
            <a:r>
              <a:rPr lang="en-US" dirty="0" err="1" smtClean="0">
                <a:solidFill>
                  <a:schemeClr val="bg1"/>
                </a:solidFill>
              </a:rPr>
              <a:t>whoishe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5930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40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4000" b="1" dirty="0" smtClean="0">
                <a:solidFill>
                  <a:schemeClr val="bg1"/>
                </a:solidFill>
              </a:rPr>
              <a:t>ABOUT GraVitoN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>
                <a:solidFill>
                  <a:schemeClr val="bg1"/>
                </a:solidFill>
              </a:rPr>
              <a:t>GraVitoN::</a:t>
            </a:r>
            <a:r>
              <a:rPr lang="en-US" dirty="0" smtClean="0">
                <a:solidFill>
                  <a:schemeClr val="bg1"/>
                </a:solidFill>
              </a:rPr>
              <a:t>Framework::About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93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  <a:ln>
            <a:noFill/>
          </a:ln>
        </p:spPr>
        <p:txBody>
          <a:bodyPr/>
          <a:lstStyle/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chemeClr val="bg1"/>
                </a:solidFill>
              </a:rPr>
              <a:t>A </a:t>
            </a:r>
            <a:r>
              <a:rPr lang="en-US" b="1" dirty="0" smtClean="0">
                <a:solidFill>
                  <a:srgbClr val="FF0000"/>
                </a:solidFill>
              </a:rPr>
              <a:t>b</a:t>
            </a:r>
            <a:r>
              <a:rPr lang="en-US" b="1" dirty="0" smtClean="0">
                <a:solidFill>
                  <a:srgbClr val="FFC000"/>
                </a:solidFill>
              </a:rPr>
              <a:t>e</a:t>
            </a:r>
            <a:r>
              <a:rPr lang="en-US" b="1" dirty="0" smtClean="0">
                <a:solidFill>
                  <a:srgbClr val="FFFF00"/>
                </a:solidFill>
              </a:rPr>
              <a:t>a</a:t>
            </a:r>
            <a:r>
              <a:rPr lang="en-US" b="1" dirty="0" smtClean="0">
                <a:solidFill>
                  <a:srgbClr val="92D050"/>
                </a:solidFill>
              </a:rPr>
              <a:t>u</a:t>
            </a:r>
            <a:r>
              <a:rPr lang="en-US" b="1" dirty="0" smtClean="0">
                <a:solidFill>
                  <a:srgbClr val="00B050"/>
                </a:solidFill>
              </a:rPr>
              <a:t>t</a:t>
            </a:r>
            <a:r>
              <a:rPr lang="en-US" b="1" dirty="0" smtClean="0">
                <a:solidFill>
                  <a:srgbClr val="00B0F0"/>
                </a:solidFill>
              </a:rPr>
              <a:t>i</a:t>
            </a:r>
            <a:r>
              <a:rPr lang="en-US" b="1" dirty="0" smtClean="0">
                <a:solidFill>
                  <a:srgbClr val="0070C0"/>
                </a:solidFill>
              </a:rPr>
              <a:t>f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u</a:t>
            </a:r>
            <a:r>
              <a:rPr lang="en-US" b="1" dirty="0" smtClean="0">
                <a:solidFill>
                  <a:srgbClr val="7030A0"/>
                </a:solidFill>
              </a:rPr>
              <a:t>l </a:t>
            </a:r>
            <a:r>
              <a:rPr lang="en-US" b="1" dirty="0" smtClean="0">
                <a:solidFill>
                  <a:schemeClr val="bg1"/>
                </a:solidFill>
              </a:rPr>
              <a:t>combination of simple and smart ideas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>
                <a:solidFill>
                  <a:schemeClr val="bg1"/>
                </a:solidFill>
              </a:rPr>
              <a:t>GraVitoN</a:t>
            </a:r>
            <a:r>
              <a:rPr lang="en-US" dirty="0" smtClean="0">
                <a:solidFill>
                  <a:schemeClr val="bg1"/>
                </a:solidFill>
              </a:rPr>
              <a:t>::Framework::Purpose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93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chemeClr val="bg1"/>
                </a:solidFill>
              </a:rPr>
              <a:t>Malware Development Framework</a:t>
            </a: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>
                <a:solidFill>
                  <a:schemeClr val="bg1"/>
                </a:solidFill>
              </a:rPr>
              <a:t>GraVitoN</a:t>
            </a:r>
            <a:r>
              <a:rPr lang="en-US" dirty="0" smtClean="0">
                <a:solidFill>
                  <a:schemeClr val="bg1"/>
                </a:solidFill>
              </a:rPr>
              <a:t>::Framework::Purpose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23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chemeClr val="bg1"/>
                </a:solidFill>
              </a:rPr>
              <a:t>Cross </a:t>
            </a:r>
            <a:r>
              <a:rPr lang="en-US" b="1" dirty="0">
                <a:solidFill>
                  <a:schemeClr val="bg1"/>
                </a:solidFill>
              </a:rPr>
              <a:t>platform</a:t>
            </a: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>
                <a:solidFill>
                  <a:schemeClr val="bg1"/>
                </a:solidFill>
              </a:rPr>
              <a:t>GraVitoN</a:t>
            </a:r>
            <a:r>
              <a:rPr lang="en-US" dirty="0" smtClean="0">
                <a:solidFill>
                  <a:schemeClr val="bg1"/>
                </a:solidFill>
              </a:rPr>
              <a:t>::Framework::Purpose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34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chemeClr val="bg1"/>
                </a:solidFill>
              </a:rPr>
              <a:t>Highly </a:t>
            </a:r>
            <a:r>
              <a:rPr lang="en-US" b="1" dirty="0" smtClean="0">
                <a:solidFill>
                  <a:schemeClr val="bg1"/>
                </a:solidFill>
              </a:rPr>
              <a:t>Customizable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Virus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Trojan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Worm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>
                <a:solidFill>
                  <a:schemeClr val="bg1"/>
                </a:solidFill>
              </a:rPr>
              <a:t>GraVitoN</a:t>
            </a:r>
            <a:r>
              <a:rPr lang="en-US" dirty="0" smtClean="0">
                <a:solidFill>
                  <a:schemeClr val="bg1"/>
                </a:solidFill>
              </a:rPr>
              <a:t>::Framework::Purpose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79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4400" b="1" dirty="0">
                <a:solidFill>
                  <a:schemeClr val="bg1"/>
                </a:solidFill>
              </a:rPr>
              <a:t>Why GraVitoN</a:t>
            </a:r>
            <a:endParaRPr lang="en-US" sz="4400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>
                <a:solidFill>
                  <a:schemeClr val="bg1"/>
                </a:solidFill>
              </a:rPr>
              <a:t>GraVitoN</a:t>
            </a:r>
            <a:r>
              <a:rPr lang="en-US" dirty="0" smtClean="0">
                <a:solidFill>
                  <a:schemeClr val="bg1"/>
                </a:solidFill>
              </a:rPr>
              <a:t>::Framework::Purpose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77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400" b="1" dirty="0" smtClean="0">
                <a:solidFill>
                  <a:schemeClr val="bg1"/>
                </a:solidFill>
              </a:rPr>
              <a:t>C</a:t>
            </a:r>
            <a:r>
              <a:rPr lang="en-US" sz="2400" b="1" dirty="0">
                <a:solidFill>
                  <a:schemeClr val="bg1"/>
                </a:solidFill>
              </a:rPr>
              <a:t>++ and ASM → Fast </a:t>
            </a:r>
            <a:r>
              <a:rPr lang="en-US" sz="2400" b="1" dirty="0" smtClean="0">
                <a:solidFill>
                  <a:schemeClr val="bg1"/>
                </a:solidFill>
              </a:rPr>
              <a:t>execution</a:t>
            </a:r>
          </a:p>
          <a:p>
            <a:pPr marL="0" indent="0" algn="ctr">
              <a:buNone/>
            </a:pPr>
            <a:endParaRPr lang="en-US" sz="24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400" b="1" dirty="0" smtClean="0">
                <a:solidFill>
                  <a:schemeClr val="bg1"/>
                </a:solidFill>
              </a:rPr>
              <a:t>Object </a:t>
            </a:r>
            <a:r>
              <a:rPr lang="en-US" sz="2400" b="1" dirty="0">
                <a:solidFill>
                  <a:schemeClr val="bg1"/>
                </a:solidFill>
              </a:rPr>
              <a:t>Oriented → Easy to </a:t>
            </a:r>
            <a:r>
              <a:rPr lang="en-US" sz="2400" b="1" dirty="0" smtClean="0">
                <a:solidFill>
                  <a:schemeClr val="bg1"/>
                </a:solidFill>
              </a:rPr>
              <a:t>understand</a:t>
            </a:r>
          </a:p>
          <a:p>
            <a:pPr marL="0" indent="0" algn="ctr">
              <a:buNone/>
            </a:pPr>
            <a:endParaRPr lang="en-US" sz="24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400" b="1" dirty="0" smtClean="0">
                <a:solidFill>
                  <a:schemeClr val="bg1"/>
                </a:solidFill>
              </a:rPr>
              <a:t>GCC </a:t>
            </a:r>
            <a:r>
              <a:rPr lang="en-US" sz="2400" b="1" dirty="0">
                <a:solidFill>
                  <a:schemeClr val="bg1"/>
                </a:solidFill>
              </a:rPr>
              <a:t>Support → Cross </a:t>
            </a:r>
            <a:r>
              <a:rPr lang="en-US" sz="2400" b="1" dirty="0" smtClean="0">
                <a:solidFill>
                  <a:schemeClr val="bg1"/>
                </a:solidFill>
              </a:rPr>
              <a:t>Platform</a:t>
            </a:r>
          </a:p>
          <a:p>
            <a:pPr marL="0" indent="0" algn="ctr">
              <a:buNone/>
            </a:pPr>
            <a:endParaRPr lang="en-US" sz="24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400" b="1" dirty="0" smtClean="0">
                <a:solidFill>
                  <a:schemeClr val="bg1"/>
                </a:solidFill>
              </a:rPr>
              <a:t>Doxygen </a:t>
            </a:r>
            <a:r>
              <a:rPr lang="en-US" sz="2400" b="1" dirty="0">
                <a:solidFill>
                  <a:schemeClr val="bg1"/>
                </a:solidFill>
              </a:rPr>
              <a:t>→ Well documented </a:t>
            </a:r>
            <a:r>
              <a:rPr lang="en-US" sz="2400" b="1" dirty="0" smtClean="0">
                <a:solidFill>
                  <a:schemeClr val="bg1"/>
                </a:solidFill>
              </a:rPr>
              <a:t>code</a:t>
            </a:r>
          </a:p>
          <a:p>
            <a:pPr marL="0" indent="0" algn="ctr">
              <a:buNone/>
            </a:pPr>
            <a:endParaRPr lang="en-US" sz="24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400" b="1" dirty="0" smtClean="0">
                <a:solidFill>
                  <a:schemeClr val="bg1"/>
                </a:solidFill>
              </a:rPr>
              <a:t>©License </a:t>
            </a:r>
            <a:r>
              <a:rPr lang="en-US" sz="2400" b="1" dirty="0" smtClean="0">
                <a:solidFill>
                  <a:schemeClr val="bg1"/>
                </a:solidFill>
                <a:sym typeface="Wingdings" pitchFamily="2" charset="2"/>
              </a:rPr>
              <a:t> </a:t>
            </a:r>
            <a:r>
              <a:rPr lang="en-US" sz="2400" b="1" dirty="0" smtClean="0">
                <a:solidFill>
                  <a:schemeClr val="bg1"/>
                </a:solidFill>
              </a:rPr>
              <a:t>GPLv3 </a:t>
            </a:r>
            <a:r>
              <a:rPr lang="en-US" sz="2400" b="1" dirty="0" smtClean="0">
                <a:solidFill>
                  <a:schemeClr val="bg1"/>
                </a:solidFill>
                <a:sym typeface="Wingdings" pitchFamily="2" charset="2"/>
              </a:rPr>
              <a:t> Free Software (Free as in freedom)  Hosted at Savannah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GraVitoN::Framework::Why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93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4400" b="1" dirty="0" smtClean="0">
                <a:solidFill>
                  <a:schemeClr val="bg1"/>
                </a:solidFill>
              </a:rPr>
              <a:t>Technical Details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GraVitoN::Framework::Why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20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marL="457200" lvl="1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457200" lvl="1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457200" lvl="1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457200" lvl="1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457200" lvl="1" indent="0" algn="ctr">
              <a:buNone/>
            </a:pPr>
            <a:r>
              <a:rPr lang="en-US" sz="4400" b="1" dirty="0">
                <a:solidFill>
                  <a:schemeClr val="bg1"/>
                </a:solidFill>
              </a:rPr>
              <a:t>Self </a:t>
            </a:r>
            <a:r>
              <a:rPr lang="en-US" sz="4400" b="1" dirty="0" smtClean="0">
                <a:solidFill>
                  <a:schemeClr val="bg1"/>
                </a:solidFill>
              </a:rPr>
              <a:t>Exploitable Code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GraVitoN::Framework::</a:t>
            </a:r>
            <a:r>
              <a:rPr lang="en-US" dirty="0" err="1" smtClean="0">
                <a:solidFill>
                  <a:schemeClr val="bg1"/>
                </a:solidFill>
              </a:rPr>
              <a:t>SelfExploitation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93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chemeClr val="bg1"/>
                </a:solidFill>
              </a:rPr>
              <a:t>Main Idea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Load your </a:t>
            </a:r>
            <a:r>
              <a:rPr lang="en-US" sz="2400" dirty="0">
                <a:solidFill>
                  <a:schemeClr val="bg1"/>
                </a:solidFill>
              </a:rPr>
              <a:t>payload assembly code as an unsigned char array to </a:t>
            </a:r>
            <a:r>
              <a:rPr lang="en-US" sz="2400" dirty="0" err="1">
                <a:solidFill>
                  <a:schemeClr val="bg1"/>
                </a:solidFill>
              </a:rPr>
              <a:t>memoy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400" dirty="0">
                <a:solidFill>
                  <a:schemeClr val="bg1"/>
                </a:solidFill>
              </a:rPr>
              <a:t>Jump into your payload start </a:t>
            </a:r>
            <a:r>
              <a:rPr lang="en-US" sz="2400" dirty="0" smtClean="0">
                <a:solidFill>
                  <a:schemeClr val="bg1"/>
                </a:solidFill>
              </a:rPr>
              <a:t>address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>
                <a:solidFill>
                  <a:schemeClr val="bg1"/>
                </a:solidFill>
              </a:rPr>
              <a:t>GraVitoN::</a:t>
            </a:r>
            <a:r>
              <a:rPr lang="en-US" dirty="0" smtClean="0">
                <a:solidFill>
                  <a:schemeClr val="bg1"/>
                </a:solidFill>
              </a:rPr>
              <a:t>Framework::</a:t>
            </a:r>
            <a:r>
              <a:rPr lang="en-US" dirty="0" err="1" smtClean="0">
                <a:solidFill>
                  <a:schemeClr val="bg1"/>
                </a:solidFill>
              </a:rPr>
              <a:t>MainIdea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93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marL="0" indent="0" algn="ctr">
              <a:buNone/>
            </a:pPr>
            <a:endParaRPr lang="en-US" sz="36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36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36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600" b="1" dirty="0" smtClean="0">
                <a:solidFill>
                  <a:schemeClr val="bg1"/>
                </a:solidFill>
              </a:rPr>
              <a:t>Let’s </a:t>
            </a:r>
            <a:r>
              <a:rPr lang="en-US" sz="3600" b="1" dirty="0">
                <a:solidFill>
                  <a:schemeClr val="bg1"/>
                </a:solidFill>
              </a:rPr>
              <a:t>Go Code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bg1"/>
                </a:solidFill>
              </a:rPr>
              <a:t>Initialize Payload Memory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Initialize jumper as a C++ function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>
                <a:solidFill>
                  <a:schemeClr val="bg1"/>
                </a:solidFill>
              </a:rPr>
              <a:t>GraVitoN::</a:t>
            </a:r>
            <a:r>
              <a:rPr lang="en-US" dirty="0" smtClean="0">
                <a:solidFill>
                  <a:schemeClr val="bg1"/>
                </a:solidFill>
              </a:rPr>
              <a:t>Framework::Code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93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chemeClr val="bg1"/>
                </a:solidFill>
              </a:rPr>
              <a:t>Let’s Go Code!</a:t>
            </a:r>
            <a:endParaRPr lang="en-US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Copy </a:t>
            </a:r>
            <a:r>
              <a:rPr lang="en-US" sz="2400" dirty="0">
                <a:solidFill>
                  <a:schemeClr val="bg1"/>
                </a:solidFill>
              </a:rPr>
              <a:t>our payload assembly code into memory of our </a:t>
            </a:r>
            <a:r>
              <a:rPr lang="en-US" sz="2400" dirty="0" smtClean="0">
                <a:solidFill>
                  <a:schemeClr val="bg1"/>
                </a:solidFill>
              </a:rPr>
              <a:t>function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And…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Jump!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>
                <a:solidFill>
                  <a:schemeClr val="bg1"/>
                </a:solidFill>
              </a:rPr>
              <a:t>GraVitoN::</a:t>
            </a:r>
            <a:r>
              <a:rPr lang="en-US" dirty="0" smtClean="0">
                <a:solidFill>
                  <a:schemeClr val="bg1"/>
                </a:solidFill>
              </a:rPr>
              <a:t>Framework::Code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93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marL="0" indent="0" algn="ctr">
              <a:buNone/>
            </a:pPr>
            <a:endParaRPr lang="en-US" sz="24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24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600" b="1" dirty="0" smtClean="0">
                <a:solidFill>
                  <a:schemeClr val="bg1"/>
                </a:solidFill>
              </a:rPr>
              <a:t>Let’s Go Code!</a:t>
            </a:r>
          </a:p>
          <a:p>
            <a:pPr marL="0" indent="0" algn="ctr">
              <a:buNone/>
            </a:pPr>
            <a:r>
              <a:rPr lang="en-US" sz="2400" b="1" dirty="0" smtClean="0">
                <a:solidFill>
                  <a:schemeClr val="bg1"/>
                </a:solidFill>
              </a:rPr>
              <a:t>Put things together</a:t>
            </a: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target</a:t>
            </a:r>
            <a:r>
              <a:rPr lang="en-US" sz="2000" dirty="0">
                <a:solidFill>
                  <a:schemeClr val="bg1"/>
                </a:solidFill>
              </a:rPr>
              <a:t>: Windows 7 32 bit</a:t>
            </a: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payload</a:t>
            </a:r>
            <a:r>
              <a:rPr lang="en-US" sz="2000" dirty="0">
                <a:solidFill>
                  <a:schemeClr val="bg1"/>
                </a:solidFill>
              </a:rPr>
              <a:t>: payload/windows/</a:t>
            </a:r>
            <a:r>
              <a:rPr lang="en-US" sz="2000" dirty="0" err="1">
                <a:solidFill>
                  <a:schemeClr val="bg1"/>
                </a:solidFill>
              </a:rPr>
              <a:t>messagebox</a:t>
            </a:r>
            <a:endParaRPr lang="en-US" sz="20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IDE</a:t>
            </a:r>
            <a:r>
              <a:rPr lang="en-US" sz="2000" dirty="0">
                <a:solidFill>
                  <a:schemeClr val="bg1"/>
                </a:solidFill>
              </a:rPr>
              <a:t>: </a:t>
            </a:r>
            <a:r>
              <a:rPr lang="en-US" sz="2000" dirty="0" err="1">
                <a:solidFill>
                  <a:schemeClr val="bg1"/>
                </a:solidFill>
              </a:rPr>
              <a:t>dev-cpp</a:t>
            </a:r>
            <a:endParaRPr lang="en-US" sz="20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Compiler</a:t>
            </a:r>
            <a:r>
              <a:rPr lang="en-US" sz="2000" dirty="0">
                <a:solidFill>
                  <a:schemeClr val="bg1"/>
                </a:solidFill>
              </a:rPr>
              <a:t>: g++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>
                <a:solidFill>
                  <a:schemeClr val="bg1"/>
                </a:solidFill>
              </a:rPr>
              <a:t>GraVitoN ::Framework</a:t>
            </a:r>
            <a:r>
              <a:rPr lang="en-US" dirty="0" smtClean="0">
                <a:solidFill>
                  <a:schemeClr val="bg1"/>
                </a:solidFill>
              </a:rPr>
              <a:t>::</a:t>
            </a:r>
            <a:r>
              <a:rPr lang="en-US" dirty="0" err="1" smtClean="0">
                <a:solidFill>
                  <a:schemeClr val="bg1"/>
                </a:solidFill>
              </a:rPr>
              <a:t>Handson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93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marL="0" indent="0" algn="ctr">
              <a:buNone/>
            </a:pPr>
            <a:endParaRPr lang="en-US" sz="24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24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24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4400" b="1" dirty="0" smtClean="0">
                <a:solidFill>
                  <a:schemeClr val="bg1"/>
                </a:solidFill>
              </a:rPr>
              <a:t>GraVitoN Framework</a:t>
            </a:r>
            <a:endParaRPr lang="en-US" sz="4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>
                <a:solidFill>
                  <a:schemeClr val="bg1"/>
                </a:solidFill>
              </a:rPr>
              <a:t>GraVitoN ::Framework</a:t>
            </a:r>
            <a:r>
              <a:rPr lang="en-US" dirty="0" smtClean="0">
                <a:solidFill>
                  <a:schemeClr val="bg1"/>
                </a:solidFill>
              </a:rPr>
              <a:t>::</a:t>
            </a:r>
            <a:r>
              <a:rPr lang="en-US" dirty="0" err="1" smtClean="0">
                <a:solidFill>
                  <a:schemeClr val="bg1"/>
                </a:solidFill>
              </a:rPr>
              <a:t>Handson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89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4400" b="1" dirty="0" smtClean="0">
                <a:solidFill>
                  <a:schemeClr val="bg1"/>
                </a:solidFill>
              </a:rPr>
              <a:t>Component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>
                <a:solidFill>
                  <a:schemeClr val="bg1"/>
                </a:solidFill>
              </a:rPr>
              <a:t>GraVitoN </a:t>
            </a:r>
            <a:r>
              <a:rPr lang="en-US" dirty="0" smtClean="0">
                <a:solidFill>
                  <a:schemeClr val="bg1"/>
                </a:solidFill>
              </a:rPr>
              <a:t>::Component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93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600" b="1" dirty="0" smtClean="0">
                <a:solidFill>
                  <a:schemeClr val="bg1"/>
                </a:solidFill>
              </a:rPr>
              <a:t>Definition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Single </a:t>
            </a:r>
            <a:r>
              <a:rPr lang="en-US" sz="2400" dirty="0">
                <a:solidFill>
                  <a:schemeClr val="bg1"/>
                </a:solidFill>
              </a:rPr>
              <a:t>piece which forms part of a larger whole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>
                <a:solidFill>
                  <a:schemeClr val="bg1"/>
                </a:solidFill>
              </a:rPr>
              <a:t>GraVitoN </a:t>
            </a:r>
            <a:r>
              <a:rPr lang="en-US" dirty="0" smtClean="0">
                <a:solidFill>
                  <a:schemeClr val="bg1"/>
                </a:solidFill>
              </a:rPr>
              <a:t>::Component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89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Big daddy of all </a:t>
            </a:r>
            <a:r>
              <a:rPr lang="en-US" dirty="0" smtClean="0">
                <a:solidFill>
                  <a:schemeClr val="bg1"/>
                </a:solidFill>
              </a:rPr>
              <a:t>other components of the </a:t>
            </a:r>
            <a:r>
              <a:rPr lang="en-US" dirty="0">
                <a:solidFill>
                  <a:schemeClr val="bg1"/>
                </a:solidFill>
              </a:rPr>
              <a:t>GraVitoN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>
                <a:solidFill>
                  <a:schemeClr val="bg1"/>
                </a:solidFill>
              </a:rPr>
              <a:t>GraVitoN </a:t>
            </a:r>
            <a:r>
              <a:rPr lang="en-US" dirty="0" smtClean="0">
                <a:solidFill>
                  <a:schemeClr val="bg1"/>
                </a:solidFill>
              </a:rPr>
              <a:t>::Component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78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63860"/>
            <a:ext cx="8153400" cy="4812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</a:t>
            </a:r>
            <a:r>
              <a:rPr lang="en-US" dirty="0">
                <a:solidFill>
                  <a:schemeClr val="bg1"/>
                </a:solidFill>
              </a:rPr>
              <a:t>::Component::</a:t>
            </a:r>
            <a:r>
              <a:rPr lang="en-US" dirty="0" smtClean="0">
                <a:solidFill>
                  <a:schemeClr val="bg1"/>
                </a:solidFill>
              </a:rPr>
              <a:t>About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623393"/>
            <a:ext cx="1905000" cy="1553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693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</a:t>
            </a:r>
            <a:r>
              <a:rPr lang="en-US" dirty="0">
                <a:solidFill>
                  <a:schemeClr val="bg1"/>
                </a:solidFill>
              </a:rPr>
              <a:t>::Component::</a:t>
            </a:r>
            <a:r>
              <a:rPr lang="en-US" dirty="0" smtClean="0">
                <a:solidFill>
                  <a:schemeClr val="bg1"/>
                </a:solidFill>
              </a:rPr>
              <a:t>About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95400"/>
            <a:ext cx="8305800" cy="48724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chemeClr val="bg1"/>
                </a:solidFill>
              </a:rPr>
              <a:t>Let’s Go Code!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Component Class</a:t>
            </a: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Info</a:t>
            </a: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Initialize</a:t>
            </a: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run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84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4400" b="1" dirty="0" smtClean="0">
                <a:solidFill>
                  <a:schemeClr val="bg1"/>
                </a:solidFill>
              </a:rPr>
              <a:t>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GraVitoN::AI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33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chemeClr val="bg1"/>
                </a:solidFill>
              </a:rPr>
              <a:t>Definition:</a:t>
            </a:r>
            <a:endParaRPr lang="en-US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Imagine GraVitoN as a missile, then AI is the program that is written inside its microprocessors, and designed to guide missile until it destroy the target!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GraVitoN::AI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68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GraVitoN::AI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133600"/>
            <a:ext cx="2801186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375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We are going to talk about it at AI Samples section of this speech.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chemeClr val="bg1"/>
                </a:solidFill>
              </a:rPr>
              <a:t>Be patient!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GraVitoN::AI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46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4400" b="1" dirty="0" smtClean="0">
                <a:solidFill>
                  <a:schemeClr val="bg1"/>
                </a:solidFill>
              </a:rPr>
              <a:t>Payload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GraVitoN::Payload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93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>
            <a:normAutofit/>
          </a:bodyPr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600" b="1" dirty="0" smtClean="0">
                <a:solidFill>
                  <a:schemeClr val="bg1"/>
                </a:solidFill>
              </a:rPr>
              <a:t>Definition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Malicious  </a:t>
            </a:r>
            <a:r>
              <a:rPr lang="en-US" sz="2400" dirty="0">
                <a:solidFill>
                  <a:schemeClr val="bg1"/>
                </a:solidFill>
              </a:rPr>
              <a:t>part of GraVitoN Code, It’s like explosive material in missile head!</a:t>
            </a:r>
          </a:p>
          <a:p>
            <a:pPr marL="0" indent="0" algn="ctr">
              <a:buNone/>
            </a:pP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GraVitoN::Payload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75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GraVitoN::Payload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362200"/>
            <a:ext cx="2742828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93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b="1" dirty="0" err="1" smtClean="0">
                <a:solidFill>
                  <a:schemeClr val="bg1"/>
                </a:solidFill>
              </a:rPr>
              <a:t>Bin_Payload</a:t>
            </a:r>
            <a:endParaRPr lang="en-US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A specific type of payloads, designed to execute binary payloads (for example: shellcodes, etc.)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</a:t>
            </a:r>
            <a:r>
              <a:rPr lang="en-US" dirty="0">
                <a:solidFill>
                  <a:schemeClr val="bg1"/>
                </a:solidFill>
              </a:rPr>
              <a:t>Payload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19200"/>
            <a:ext cx="1600200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693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chemeClr val="bg1"/>
                </a:solidFill>
              </a:rPr>
              <a:t>Let’s Go Code!</a:t>
            </a:r>
          </a:p>
          <a:p>
            <a:pPr marL="0" indent="0" algn="ctr">
              <a:buNone/>
            </a:pPr>
            <a:r>
              <a:rPr lang="en-US" sz="2400" dirty="0" err="1" smtClean="0">
                <a:solidFill>
                  <a:schemeClr val="bg1"/>
                </a:solidFill>
              </a:rPr>
              <a:t>Msfpayload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Linux Fork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</a:t>
            </a:r>
            <a:r>
              <a:rPr lang="en-US" dirty="0">
                <a:solidFill>
                  <a:schemeClr val="bg1"/>
                </a:solidFill>
              </a:rPr>
              <a:t>Payload</a:t>
            </a:r>
          </a:p>
        </p:txBody>
      </p:sp>
    </p:spTree>
    <p:extLst>
      <p:ext uri="{BB962C8B-B14F-4D97-AF65-F5344CB8AC3E}">
        <p14:creationId xmlns:p14="http://schemas.microsoft.com/office/powerpoint/2010/main" val="245693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44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44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4400" b="1" dirty="0" smtClean="0">
                <a:solidFill>
                  <a:schemeClr val="bg1"/>
                </a:solidFill>
              </a:rPr>
              <a:t>Intercross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GraVitoN::Intercross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93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marL="0" indent="0" algn="ctr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chemeClr val="bg1"/>
                </a:solidFill>
              </a:rPr>
              <a:t>Definition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It’s a component, contains GraVitoN </a:t>
            </a:r>
            <a:r>
              <a:rPr lang="en-US" sz="2400" dirty="0">
                <a:solidFill>
                  <a:schemeClr val="bg1"/>
                </a:solidFill>
              </a:rPr>
              <a:t>spread </a:t>
            </a:r>
            <a:r>
              <a:rPr lang="en-US" sz="2400" dirty="0" smtClean="0">
                <a:solidFill>
                  <a:schemeClr val="bg1"/>
                </a:solidFill>
              </a:rPr>
              <a:t>techniques.</a:t>
            </a:r>
          </a:p>
          <a:p>
            <a:pPr marL="0" indent="0" algn="ctr">
              <a:buNone/>
            </a:pPr>
            <a:r>
              <a:rPr lang="en-US" sz="2000" b="1" dirty="0" smtClean="0">
                <a:solidFill>
                  <a:schemeClr val="bg1"/>
                </a:solidFill>
              </a:rPr>
              <a:t>Virus</a:t>
            </a:r>
            <a:endParaRPr lang="en-US" sz="20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Infects Executable</a:t>
            </a:r>
            <a:endParaRPr lang="en-US" sz="20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000" b="1" dirty="0" smtClean="0">
                <a:solidFill>
                  <a:schemeClr val="bg1"/>
                </a:solidFill>
              </a:rPr>
              <a:t>Worm</a:t>
            </a:r>
            <a:endParaRPr lang="en-US" sz="20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Exploitation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GraVitoN::Intercross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93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GraVitoN::Intercross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227" y="2743200"/>
            <a:ext cx="2769545" cy="317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81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600" b="1" dirty="0" smtClean="0">
                <a:solidFill>
                  <a:schemeClr val="bg1"/>
                </a:solidFill>
              </a:rPr>
              <a:t>Generic </a:t>
            </a:r>
            <a:r>
              <a:rPr lang="en-US" sz="3600" b="1" dirty="0">
                <a:solidFill>
                  <a:schemeClr val="bg1"/>
                </a:solidFill>
              </a:rPr>
              <a:t>Infector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Keep It Simple, Smart!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Dark side of all executable binaries: EOF</a:t>
            </a: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Pick a valid executable binary file, add some bytes at the end of it, try to execute it. Operating system doesn’t care of those few bytes!</a:t>
            </a:r>
          </a:p>
          <a:p>
            <a:pPr marL="0" indent="0" algn="ctr">
              <a:buNone/>
            </a:pPr>
            <a:r>
              <a:rPr lang="en-US" sz="2400" b="1" dirty="0" smtClean="0">
                <a:solidFill>
                  <a:schemeClr val="bg1"/>
                </a:solidFill>
              </a:rPr>
              <a:t>Component</a:t>
            </a:r>
          </a:p>
          <a:p>
            <a:pPr marL="0" indent="0" algn="ctr">
              <a:buNone/>
            </a:pPr>
            <a:r>
              <a:rPr lang="en-US" sz="2400" i="1" dirty="0" err="1" smtClean="0">
                <a:solidFill>
                  <a:schemeClr val="bg1"/>
                </a:solidFill>
              </a:rPr>
              <a:t>Gvn_Inter_EndOfFile</a:t>
            </a:r>
            <a:endParaRPr lang="en-US" sz="2400" i="1" dirty="0" smtClean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GraVitoN::Intercross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93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chemeClr val="bg1"/>
                </a:solidFill>
              </a:rPr>
              <a:t>Metaworm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bg1"/>
                </a:solidFill>
              </a:rPr>
              <a:t>Exploit tunneling: Lunch exploits of </a:t>
            </a:r>
            <a:r>
              <a:rPr lang="en-US" sz="2400" dirty="0" err="1">
                <a:solidFill>
                  <a:schemeClr val="bg1"/>
                </a:solidFill>
              </a:rPr>
              <a:t>metasploit</a:t>
            </a:r>
            <a:r>
              <a:rPr lang="en-US" sz="2400" dirty="0">
                <a:solidFill>
                  <a:schemeClr val="bg1"/>
                </a:solidFill>
              </a:rPr>
              <a:t> against a target .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bg1"/>
                </a:solidFill>
              </a:rPr>
              <a:t>If </a:t>
            </a:r>
            <a:r>
              <a:rPr lang="en-US" sz="2400" dirty="0" err="1">
                <a:solidFill>
                  <a:schemeClr val="bg1"/>
                </a:solidFill>
              </a:rPr>
              <a:t>exploition</a:t>
            </a:r>
            <a:r>
              <a:rPr lang="en-US" sz="2400" dirty="0">
                <a:solidFill>
                  <a:schemeClr val="bg1"/>
                </a:solidFill>
              </a:rPr>
              <a:t> process was successful upload a slave to the </a:t>
            </a:r>
            <a:r>
              <a:rPr lang="en-US" sz="2400" dirty="0" smtClean="0">
                <a:solidFill>
                  <a:schemeClr val="bg1"/>
                </a:solidFill>
              </a:rPr>
              <a:t>target.</a:t>
            </a:r>
          </a:p>
          <a:p>
            <a:pPr marL="0" indent="0" algn="ctr">
              <a:buNone/>
            </a:pPr>
            <a:r>
              <a:rPr lang="en-US" sz="2400" b="1" dirty="0" err="1" smtClean="0">
                <a:solidFill>
                  <a:schemeClr val="bg1"/>
                </a:solidFill>
              </a:rPr>
              <a:t>Msfpayload</a:t>
            </a:r>
            <a:endParaRPr lang="en-US" sz="24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Windows: </a:t>
            </a:r>
            <a:r>
              <a:rPr lang="en-US" sz="2400" dirty="0" err="1" smtClean="0">
                <a:solidFill>
                  <a:schemeClr val="bg1"/>
                </a:solidFill>
              </a:rPr>
              <a:t>download_execLinux</a:t>
            </a:r>
            <a:r>
              <a:rPr lang="en-US" sz="2400" dirty="0" smtClean="0">
                <a:solidFill>
                  <a:schemeClr val="bg1"/>
                </a:solidFill>
              </a:rPr>
              <a:t>: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Linux: exec </a:t>
            </a:r>
            <a:r>
              <a:rPr lang="en-US" sz="2400" dirty="0">
                <a:solidFill>
                  <a:schemeClr val="bg1"/>
                </a:solidFill>
              </a:rPr>
              <a:t>(with </a:t>
            </a:r>
            <a:r>
              <a:rPr lang="en-US" sz="2400" dirty="0" err="1">
                <a:solidFill>
                  <a:schemeClr val="bg1"/>
                </a:solidFill>
              </a:rPr>
              <a:t>wget</a:t>
            </a:r>
            <a:r>
              <a:rPr lang="en-US" sz="2400" dirty="0">
                <a:solidFill>
                  <a:schemeClr val="bg1"/>
                </a:solidFill>
              </a:rPr>
              <a:t>)</a:t>
            </a:r>
          </a:p>
          <a:p>
            <a:pPr marL="0" indent="0" algn="ctr">
              <a:buNone/>
            </a:pP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5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GraVitoN::Intercross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76600" y="685800"/>
            <a:ext cx="2819400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Metaworm Master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715109" y="762000"/>
            <a:ext cx="2057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msfconsole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276600" y="3162300"/>
            <a:ext cx="28194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Metaworm slave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276600" y="5029200"/>
            <a:ext cx="28194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Target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5" idx="2"/>
            <a:endCxn id="7" idx="0"/>
          </p:cNvCxnSpPr>
          <p:nvPr/>
        </p:nvCxnSpPr>
        <p:spPr>
          <a:xfrm>
            <a:off x="4686300" y="2362200"/>
            <a:ext cx="0" cy="800100"/>
          </a:xfrm>
          <a:prstGeom prst="straightConnector1">
            <a:avLst/>
          </a:prstGeom>
          <a:ln w="635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724400" y="4305300"/>
            <a:ext cx="0" cy="72390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693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4400" b="1" dirty="0">
                <a:solidFill>
                  <a:schemeClr val="bg1"/>
                </a:solidFill>
              </a:rPr>
              <a:t>Lua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GraVitoN::Lua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93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3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600" b="1" dirty="0" smtClean="0">
                <a:solidFill>
                  <a:schemeClr val="bg1"/>
                </a:solidFill>
              </a:rPr>
              <a:t>Definition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An </a:t>
            </a:r>
            <a:r>
              <a:rPr lang="en-US" sz="2400" dirty="0">
                <a:solidFill>
                  <a:schemeClr val="bg1"/>
                </a:solidFill>
              </a:rPr>
              <a:t>Advanced component for advanced developers and advanced 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GraVitoN::Lua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785004"/>
            <a:ext cx="2133600" cy="2785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16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600" dirty="0" smtClean="0">
                <a:solidFill>
                  <a:schemeClr val="bg1"/>
                </a:solidFill>
              </a:rPr>
              <a:t>Advantages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Run Lua scripts inside GraVitoN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Design dynamic AI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Upgrade your malware, by download new scripts!</a:t>
            </a:r>
          </a:p>
          <a:p>
            <a:pPr marL="457200" lvl="1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GraVitoN::Lua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93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4800" b="1" dirty="0">
                <a:solidFill>
                  <a:schemeClr val="bg1"/>
                </a:solidFill>
              </a:rPr>
              <a:t>Malkit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GraVitoN::Malkit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05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marL="0" indent="0" algn="ctr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chemeClr val="bg1"/>
                </a:solidFill>
              </a:rPr>
              <a:t>Definition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bg1"/>
                </a:solidFill>
              </a:rPr>
              <a:t>Imagine GraVitoN as a missile again!  Every component that designed to improve missile functionality (for example, Gyro (Port Scanner), Laser Defense (A.V Killer),  Obstacle Avoidance (IDS Evasion)) is a Malkit.</a:t>
            </a:r>
          </a:p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GraVitoN::Malkit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93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marL="0" indent="0" algn="ctr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4400" b="1" dirty="0">
                <a:solidFill>
                  <a:schemeClr val="bg1"/>
                </a:solidFill>
              </a:rPr>
              <a:t>Bypass A.V</a:t>
            </a:r>
            <a:endParaRPr lang="en-US" sz="4400" b="1" dirty="0" smtClean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GraVitoN::Malkit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70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36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600" b="1" dirty="0" smtClean="0">
                <a:solidFill>
                  <a:schemeClr val="bg1"/>
                </a:solidFill>
              </a:rPr>
              <a:t>Encode/Decode</a:t>
            </a:r>
          </a:p>
          <a:p>
            <a:pPr marL="0" indent="0" algn="ctr">
              <a:buNone/>
            </a:pPr>
            <a:r>
              <a:rPr lang="en-US" sz="2400" b="1" dirty="0" smtClean="0">
                <a:solidFill>
                  <a:schemeClr val="bg1"/>
                </a:solidFill>
              </a:rPr>
              <a:t>Types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1. Copy and Decode</a:t>
            </a: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Read your encoded payload, decode it and write decoded payload somewhere else in memory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2. In place Decoding</a:t>
            </a: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Read your encoded payload and write decoded payload  in the same memory address.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</a:t>
            </a:r>
            <a:r>
              <a:rPr lang="en-US" dirty="0" err="1">
                <a:solidFill>
                  <a:schemeClr val="bg1"/>
                </a:solidFill>
              </a:rPr>
              <a:t>BypassAV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15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2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4200" b="1" dirty="0" smtClean="0">
                <a:solidFill>
                  <a:schemeClr val="bg1"/>
                </a:solidFill>
              </a:rPr>
              <a:t>Encode/Decode</a:t>
            </a:r>
          </a:p>
          <a:p>
            <a:pPr marL="0" indent="0" algn="ctr">
              <a:buNone/>
            </a:pPr>
            <a:r>
              <a:rPr lang="en-US" sz="2400" b="1" dirty="0" smtClean="0">
                <a:solidFill>
                  <a:schemeClr val="bg1"/>
                </a:solidFill>
              </a:rPr>
              <a:t>1.Delay: Old school</a:t>
            </a: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Sleep</a:t>
            </a:r>
            <a:endParaRPr lang="en-US" sz="20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For 1 </a:t>
            </a:r>
            <a:r>
              <a:rPr lang="en-US" sz="2000" dirty="0" smtClean="0">
                <a:solidFill>
                  <a:schemeClr val="bg1"/>
                </a:solidFill>
                <a:sym typeface="Wingdings" pitchFamily="2" charset="2"/>
              </a:rPr>
              <a:t> 1000000</a:t>
            </a:r>
            <a:endParaRPr lang="en-US" sz="2000" dirty="0">
              <a:solidFill>
                <a:schemeClr val="bg1"/>
              </a:solidFill>
              <a:sym typeface="Wingdings" pitchFamily="2" charset="2"/>
            </a:endParaRPr>
          </a:p>
          <a:p>
            <a:pPr marL="0" indent="0" algn="ctr">
              <a:buNone/>
            </a:pPr>
            <a:r>
              <a:rPr lang="en-US" sz="2400" b="1" dirty="0" smtClean="0">
                <a:solidFill>
                  <a:schemeClr val="bg1"/>
                </a:solidFill>
              </a:rPr>
              <a:t>2.Delay: Creative Method</a:t>
            </a: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DNS lookup for imnotexistsonweb7357abcd.com! </a:t>
            </a:r>
            <a:r>
              <a:rPr lang="en-US" sz="2000" dirty="0" smtClean="0">
                <a:solidFill>
                  <a:schemeClr val="bg1"/>
                </a:solidFill>
                <a:sym typeface="Wingdings" pitchFamily="2" charset="2"/>
              </a:rPr>
              <a:t> </a:t>
            </a:r>
            <a:r>
              <a:rPr lang="en-US" sz="2000" dirty="0" smtClean="0">
                <a:solidFill>
                  <a:schemeClr val="bg1"/>
                </a:solidFill>
              </a:rPr>
              <a:t>Network time-out!</a:t>
            </a:r>
          </a:p>
          <a:p>
            <a:pPr marL="0" indent="0" algn="ctr">
              <a:buNone/>
            </a:pPr>
            <a:r>
              <a:rPr lang="en-US" sz="1600" dirty="0" smtClean="0">
                <a:solidFill>
                  <a:schemeClr val="bg1"/>
                </a:solidFill>
              </a:rPr>
              <a:t>Do it 100 times!</a:t>
            </a:r>
            <a:endParaRPr lang="en-US" sz="16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Calculate last prime number lower that 2^64 (unsigned long)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</a:t>
            </a:r>
            <a:r>
              <a:rPr lang="en-US" dirty="0" err="1">
                <a:solidFill>
                  <a:schemeClr val="bg1"/>
                </a:solidFill>
              </a:rPr>
              <a:t>BypassAV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718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36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600" b="1" dirty="0" smtClean="0">
                <a:solidFill>
                  <a:schemeClr val="bg1"/>
                </a:solidFill>
              </a:rPr>
              <a:t>Patch</a:t>
            </a:r>
          </a:p>
          <a:p>
            <a:pPr marL="0" indent="0" algn="ctr">
              <a:buNone/>
            </a:pPr>
            <a:r>
              <a:rPr lang="en-US" sz="2400" b="1" dirty="0" smtClean="0">
                <a:solidFill>
                  <a:schemeClr val="bg1"/>
                </a:solidFill>
              </a:rPr>
              <a:t>Finding Nemo!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Your </a:t>
            </a:r>
            <a:r>
              <a:rPr lang="en-US" sz="2400" dirty="0">
                <a:solidFill>
                  <a:schemeClr val="bg1"/>
                </a:solidFill>
              </a:rPr>
              <a:t>binary payload has a signature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bg1"/>
                </a:solidFill>
              </a:rPr>
              <a:t>Use binary search algorithm to find your AV </a:t>
            </a:r>
            <a:r>
              <a:rPr lang="en-US" sz="2400" dirty="0" smtClean="0">
                <a:solidFill>
                  <a:schemeClr val="bg1"/>
                </a:solidFill>
              </a:rPr>
              <a:t>signature</a:t>
            </a: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1. Fill half of your payload with \x00</a:t>
            </a: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2. Recompile GraVitoN</a:t>
            </a: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3. Check A.V</a:t>
            </a: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4. Do </a:t>
            </a:r>
            <a:r>
              <a:rPr lang="en-US" sz="2000" dirty="0">
                <a:solidFill>
                  <a:schemeClr val="bg1"/>
                </a:solidFill>
              </a:rPr>
              <a:t>this process recursively, again!</a:t>
            </a:r>
          </a:p>
          <a:p>
            <a:pPr marL="914400" lvl="2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</a:t>
            </a:r>
            <a:r>
              <a:rPr lang="en-US" dirty="0" err="1">
                <a:solidFill>
                  <a:schemeClr val="bg1"/>
                </a:solidFill>
              </a:rPr>
              <a:t>BypassAV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74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36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600" b="1" dirty="0" smtClean="0">
                <a:solidFill>
                  <a:schemeClr val="bg1"/>
                </a:solidFill>
              </a:rPr>
              <a:t>Patch</a:t>
            </a:r>
          </a:p>
          <a:p>
            <a:pPr marL="0" indent="0" algn="ctr">
              <a:buNone/>
            </a:pPr>
            <a:r>
              <a:rPr lang="en-US" sz="2400" b="1" dirty="0" smtClean="0">
                <a:solidFill>
                  <a:schemeClr val="bg1"/>
                </a:solidFill>
              </a:rPr>
              <a:t>Apply your patches</a:t>
            </a:r>
            <a:endParaRPr lang="en-US" sz="24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400" dirty="0">
                <a:solidFill>
                  <a:schemeClr val="bg1"/>
                </a:solidFill>
              </a:rPr>
              <a:t>Use Jumps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bg1"/>
                </a:solidFill>
              </a:rPr>
              <a:t>Always add your extra bytes </a:t>
            </a:r>
            <a:r>
              <a:rPr lang="en-US" sz="2400" dirty="0" smtClean="0">
                <a:solidFill>
                  <a:schemeClr val="bg1"/>
                </a:solidFill>
              </a:rPr>
              <a:t>at </a:t>
            </a:r>
            <a:r>
              <a:rPr lang="en-US" sz="2400" dirty="0">
                <a:solidFill>
                  <a:schemeClr val="bg1"/>
                </a:solidFill>
              </a:rPr>
              <a:t>the </a:t>
            </a:r>
            <a:r>
              <a:rPr lang="en-US" sz="2400" dirty="0" smtClean="0">
                <a:solidFill>
                  <a:schemeClr val="bg1"/>
                </a:solidFill>
              </a:rPr>
              <a:t>end/beginning </a:t>
            </a:r>
            <a:r>
              <a:rPr lang="en-US" sz="2400" dirty="0">
                <a:solidFill>
                  <a:schemeClr val="bg1"/>
                </a:solidFill>
              </a:rPr>
              <a:t>of your payload</a:t>
            </a: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Reduces risk </a:t>
            </a:r>
            <a:r>
              <a:rPr lang="en-US" sz="2000" dirty="0">
                <a:solidFill>
                  <a:schemeClr val="bg1"/>
                </a:solidFill>
              </a:rPr>
              <a:t>of wrong jumps</a:t>
            </a:r>
          </a:p>
          <a:p>
            <a:pPr marL="914400" lvl="2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</a:t>
            </a:r>
            <a:r>
              <a:rPr lang="en-US" dirty="0" err="1">
                <a:solidFill>
                  <a:schemeClr val="bg1"/>
                </a:solidFill>
              </a:rPr>
              <a:t>BypassAV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72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</a:t>
            </a:r>
            <a:r>
              <a:rPr lang="en-US" dirty="0" err="1">
                <a:solidFill>
                  <a:schemeClr val="bg1"/>
                </a:solidFill>
              </a:rPr>
              <a:t>BypassAV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752600"/>
            <a:ext cx="2438400" cy="2585323"/>
          </a:xfrm>
          <a:prstGeom prst="rect">
            <a:avLst/>
          </a:prstGeom>
          <a:solidFill>
            <a:schemeClr val="accent4">
              <a:lumMod val="75000"/>
            </a:schemeClr>
          </a:solidFill>
          <a:ln w="762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Old pay</a:t>
            </a:r>
            <a:r>
              <a:rPr lang="en-US" sz="2400" dirty="0" smtClean="0">
                <a:solidFill>
                  <a:schemeClr val="bg1"/>
                </a:solidFill>
              </a:rPr>
              <a:t>: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1: </a:t>
            </a:r>
            <a:r>
              <a:rPr lang="en-US" sz="2400" dirty="0" smtClean="0">
                <a:solidFill>
                  <a:schemeClr val="bg1"/>
                </a:solidFill>
              </a:rPr>
              <a:t>sub </a:t>
            </a:r>
            <a:r>
              <a:rPr lang="en-US" sz="2400" dirty="0" err="1">
                <a:solidFill>
                  <a:schemeClr val="bg1"/>
                </a:solidFill>
              </a:rPr>
              <a:t>eax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smtClean="0">
                <a:solidFill>
                  <a:schemeClr val="bg1"/>
                </a:solidFill>
              </a:rPr>
              <a:t>1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2: </a:t>
            </a:r>
            <a:r>
              <a:rPr lang="en-US" sz="2400" dirty="0" err="1" smtClean="0">
                <a:solidFill>
                  <a:schemeClr val="bg1"/>
                </a:solidFill>
              </a:rPr>
              <a:t>cmp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eax</a:t>
            </a:r>
            <a:r>
              <a:rPr lang="en-US" sz="2400" dirty="0" smtClean="0">
                <a:solidFill>
                  <a:schemeClr val="bg1"/>
                </a:solidFill>
              </a:rPr>
              <a:t>, 0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3</a:t>
            </a:r>
            <a:r>
              <a:rPr lang="en-US" sz="2400" dirty="0" smtClean="0">
                <a:solidFill>
                  <a:schemeClr val="bg1"/>
                </a:solidFill>
              </a:rPr>
              <a:t>: </a:t>
            </a:r>
            <a:r>
              <a:rPr lang="en-US" sz="2400" dirty="0" err="1" smtClean="0">
                <a:solidFill>
                  <a:schemeClr val="bg1"/>
                </a:solidFill>
              </a:rPr>
              <a:t>jle</a:t>
            </a:r>
            <a:r>
              <a:rPr lang="en-US" sz="2400" dirty="0" smtClean="0">
                <a:solidFill>
                  <a:schemeClr val="bg1"/>
                </a:solidFill>
              </a:rPr>
              <a:t> +2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4</a:t>
            </a:r>
            <a:r>
              <a:rPr lang="en-US" sz="2400" dirty="0" smtClean="0">
                <a:solidFill>
                  <a:schemeClr val="bg1"/>
                </a:solidFill>
              </a:rPr>
              <a:t>: </a:t>
            </a:r>
            <a:r>
              <a:rPr lang="en-US" sz="2400" dirty="0" err="1">
                <a:solidFill>
                  <a:schemeClr val="bg1"/>
                </a:solidFill>
              </a:rPr>
              <a:t>jmp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-3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5</a:t>
            </a:r>
            <a:r>
              <a:rPr lang="en-US" sz="2400" dirty="0" smtClean="0">
                <a:solidFill>
                  <a:schemeClr val="bg1"/>
                </a:solidFill>
              </a:rPr>
              <a:t>: </a:t>
            </a:r>
            <a:r>
              <a:rPr lang="en-US" sz="2400" dirty="0" err="1" smtClean="0">
                <a:solidFill>
                  <a:schemeClr val="bg1"/>
                </a:solidFill>
              </a:rPr>
              <a:t>retn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2800" y="1752600"/>
            <a:ext cx="2438400" cy="3416320"/>
          </a:xfrm>
          <a:prstGeom prst="rect">
            <a:avLst/>
          </a:prstGeom>
          <a:solidFill>
            <a:schemeClr val="accent2"/>
          </a:solidFill>
          <a:ln w="762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Wrong Patched pay: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1: add </a:t>
            </a:r>
            <a:r>
              <a:rPr lang="en-US" sz="2400" dirty="0" err="1" smtClean="0">
                <a:solidFill>
                  <a:schemeClr val="bg1"/>
                </a:solidFill>
              </a:rPr>
              <a:t>ecx</a:t>
            </a:r>
            <a:r>
              <a:rPr lang="en-US" sz="2400" dirty="0" smtClean="0">
                <a:solidFill>
                  <a:schemeClr val="bg1"/>
                </a:solidFill>
              </a:rPr>
              <a:t>, </a:t>
            </a:r>
            <a:r>
              <a:rPr lang="en-US" sz="2400" dirty="0" err="1" smtClean="0">
                <a:solidFill>
                  <a:schemeClr val="bg1"/>
                </a:solidFill>
              </a:rPr>
              <a:t>eax</a:t>
            </a:r>
            <a:endParaRPr lang="en-US" sz="2400" dirty="0" smtClean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2: sub </a:t>
            </a:r>
            <a:r>
              <a:rPr lang="en-US" sz="2400" dirty="0" err="1" smtClean="0">
                <a:solidFill>
                  <a:schemeClr val="bg1"/>
                </a:solidFill>
              </a:rPr>
              <a:t>ecx</a:t>
            </a:r>
            <a:r>
              <a:rPr lang="en-US" sz="2400" dirty="0" smtClean="0">
                <a:solidFill>
                  <a:schemeClr val="bg1"/>
                </a:solidFill>
              </a:rPr>
              <a:t>, 1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3: </a:t>
            </a:r>
            <a:r>
              <a:rPr lang="en-US" sz="2400" dirty="0" err="1" smtClean="0">
                <a:solidFill>
                  <a:schemeClr val="bg1"/>
                </a:solidFill>
              </a:rPr>
              <a:t>mov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eax</a:t>
            </a:r>
            <a:r>
              <a:rPr lang="en-US" sz="2400" dirty="0" smtClean="0">
                <a:solidFill>
                  <a:schemeClr val="bg1"/>
                </a:solidFill>
              </a:rPr>
              <a:t>, </a:t>
            </a:r>
            <a:r>
              <a:rPr lang="en-US" sz="2400" dirty="0" err="1" smtClean="0">
                <a:solidFill>
                  <a:schemeClr val="bg1"/>
                </a:solidFill>
              </a:rPr>
              <a:t>ecx</a:t>
            </a:r>
            <a:endParaRPr lang="en-US" sz="2400" dirty="0" smtClean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4</a:t>
            </a:r>
            <a:r>
              <a:rPr lang="en-US" sz="2400" dirty="0" smtClean="0">
                <a:solidFill>
                  <a:schemeClr val="bg1"/>
                </a:solidFill>
              </a:rPr>
              <a:t>: </a:t>
            </a:r>
            <a:r>
              <a:rPr lang="en-US" sz="2400" dirty="0" err="1" smtClean="0">
                <a:solidFill>
                  <a:schemeClr val="bg1"/>
                </a:solidFill>
              </a:rPr>
              <a:t>cmp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eax</a:t>
            </a:r>
            <a:r>
              <a:rPr lang="en-US" sz="2400" dirty="0" smtClean="0">
                <a:solidFill>
                  <a:schemeClr val="bg1"/>
                </a:solidFill>
              </a:rPr>
              <a:t>, 0</a:t>
            </a:r>
          </a:p>
          <a:p>
            <a:r>
              <a:rPr lang="en-US" sz="2400" dirty="0">
                <a:solidFill>
                  <a:schemeClr val="bg1"/>
                </a:solidFill>
              </a:rPr>
              <a:t>5</a:t>
            </a:r>
            <a:r>
              <a:rPr lang="en-US" sz="2400" dirty="0" smtClean="0">
                <a:solidFill>
                  <a:schemeClr val="bg1"/>
                </a:solidFill>
              </a:rPr>
              <a:t>: </a:t>
            </a:r>
            <a:r>
              <a:rPr lang="en-US" sz="2400" dirty="0" err="1" smtClean="0">
                <a:solidFill>
                  <a:schemeClr val="bg1"/>
                </a:solidFill>
              </a:rPr>
              <a:t>jle</a:t>
            </a:r>
            <a:r>
              <a:rPr lang="en-US" sz="2400" dirty="0" smtClean="0">
                <a:solidFill>
                  <a:schemeClr val="bg1"/>
                </a:solidFill>
              </a:rPr>
              <a:t> +2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6: </a:t>
            </a:r>
            <a:r>
              <a:rPr lang="en-US" sz="2400" b="1" dirty="0" err="1" smtClean="0">
                <a:solidFill>
                  <a:schemeClr val="bg1"/>
                </a:solidFill>
              </a:rPr>
              <a:t>jmp</a:t>
            </a:r>
            <a:r>
              <a:rPr lang="en-US" sz="2400" b="1" dirty="0" smtClean="0">
                <a:solidFill>
                  <a:schemeClr val="bg1"/>
                </a:solidFill>
              </a:rPr>
              <a:t> -</a:t>
            </a:r>
            <a:r>
              <a:rPr lang="en-US" sz="2400" b="1" dirty="0">
                <a:solidFill>
                  <a:schemeClr val="bg1"/>
                </a:solidFill>
              </a:rPr>
              <a:t>3</a:t>
            </a:r>
            <a:endParaRPr lang="en-US" sz="2400" b="1" dirty="0" smtClean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7: </a:t>
            </a:r>
            <a:r>
              <a:rPr lang="en-US" sz="2400" dirty="0" err="1" smtClean="0">
                <a:solidFill>
                  <a:schemeClr val="bg1"/>
                </a:solidFill>
              </a:rPr>
              <a:t>retn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48400" y="1731034"/>
            <a:ext cx="2438400" cy="3416320"/>
          </a:xfrm>
          <a:prstGeom prst="rect">
            <a:avLst/>
          </a:prstGeom>
          <a:solidFill>
            <a:srgbClr val="00B050"/>
          </a:solidFill>
          <a:ln w="762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Right Patched pay: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1: </a:t>
            </a:r>
            <a:r>
              <a:rPr lang="en-US" sz="2400" dirty="0" err="1" smtClean="0">
                <a:solidFill>
                  <a:schemeClr val="bg1"/>
                </a:solidFill>
              </a:rPr>
              <a:t>jmp</a:t>
            </a:r>
            <a:r>
              <a:rPr lang="en-US" sz="2400" dirty="0" smtClean="0">
                <a:solidFill>
                  <a:schemeClr val="bg1"/>
                </a:solidFill>
              </a:rPr>
              <a:t> +6</a:t>
            </a:r>
          </a:p>
          <a:p>
            <a:r>
              <a:rPr lang="en-US" sz="2400" dirty="0">
                <a:solidFill>
                  <a:schemeClr val="bg1"/>
                </a:solidFill>
              </a:rPr>
              <a:t>2</a:t>
            </a:r>
            <a:r>
              <a:rPr lang="en-US" sz="2400" dirty="0" smtClean="0">
                <a:solidFill>
                  <a:schemeClr val="bg1"/>
                </a:solidFill>
              </a:rPr>
              <a:t>: </a:t>
            </a:r>
            <a:r>
              <a:rPr lang="en-US" sz="2400" dirty="0" err="1" smtClean="0">
                <a:solidFill>
                  <a:schemeClr val="bg1"/>
                </a:solidFill>
              </a:rPr>
              <a:t>cmp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eax</a:t>
            </a:r>
            <a:r>
              <a:rPr lang="en-US" sz="2400" dirty="0" smtClean="0">
                <a:solidFill>
                  <a:schemeClr val="bg1"/>
                </a:solidFill>
              </a:rPr>
              <a:t>, 0</a:t>
            </a:r>
          </a:p>
          <a:p>
            <a:r>
              <a:rPr lang="en-US" sz="2400" dirty="0">
                <a:solidFill>
                  <a:schemeClr val="bg1"/>
                </a:solidFill>
              </a:rPr>
              <a:t>3</a:t>
            </a:r>
            <a:r>
              <a:rPr lang="en-US" sz="2400" dirty="0" smtClean="0">
                <a:solidFill>
                  <a:schemeClr val="bg1"/>
                </a:solidFill>
              </a:rPr>
              <a:t>: </a:t>
            </a:r>
            <a:r>
              <a:rPr lang="en-US" sz="2400" dirty="0" err="1" smtClean="0">
                <a:solidFill>
                  <a:schemeClr val="bg1"/>
                </a:solidFill>
              </a:rPr>
              <a:t>jle</a:t>
            </a:r>
            <a:r>
              <a:rPr lang="en-US" sz="2400" dirty="0" smtClean="0">
                <a:solidFill>
                  <a:schemeClr val="bg1"/>
                </a:solidFill>
              </a:rPr>
              <a:t> +2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4: </a:t>
            </a:r>
            <a:r>
              <a:rPr lang="en-US" sz="2400" dirty="0" err="1" smtClean="0">
                <a:solidFill>
                  <a:schemeClr val="bg1"/>
                </a:solidFill>
              </a:rPr>
              <a:t>jmp</a:t>
            </a:r>
            <a:r>
              <a:rPr lang="en-US" sz="2400" dirty="0" smtClean="0">
                <a:solidFill>
                  <a:schemeClr val="bg1"/>
                </a:solidFill>
              </a:rPr>
              <a:t> -2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5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retn</a:t>
            </a:r>
            <a:endParaRPr lang="en-US" sz="2400" dirty="0" smtClean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6: sub </a:t>
            </a:r>
            <a:r>
              <a:rPr lang="en-US" sz="2400" dirty="0" err="1" smtClean="0">
                <a:solidFill>
                  <a:schemeClr val="bg1"/>
                </a:solidFill>
              </a:rPr>
              <a:t>eax</a:t>
            </a:r>
            <a:r>
              <a:rPr lang="en-US" sz="2400" dirty="0" smtClean="0">
                <a:solidFill>
                  <a:schemeClr val="bg1"/>
                </a:solidFill>
              </a:rPr>
              <a:t>, 1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7: </a:t>
            </a:r>
            <a:r>
              <a:rPr lang="en-US" sz="2400" dirty="0" err="1" smtClean="0">
                <a:solidFill>
                  <a:schemeClr val="bg1"/>
                </a:solidFill>
              </a:rPr>
              <a:t>jmp</a:t>
            </a:r>
            <a:r>
              <a:rPr lang="en-US" sz="2400" dirty="0" smtClean="0">
                <a:solidFill>
                  <a:schemeClr val="bg1"/>
                </a:solidFill>
              </a:rPr>
              <a:t> -5 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60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600" b="1" dirty="0" smtClean="0">
                <a:solidFill>
                  <a:schemeClr val="bg1"/>
                </a:solidFill>
              </a:rPr>
              <a:t>Let’s Go Code!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Target: Windows 7 pro Protected By Kaspersky Pure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AI: </a:t>
            </a:r>
            <a:r>
              <a:rPr lang="en-US" sz="2400" dirty="0" err="1" smtClean="0">
                <a:solidFill>
                  <a:schemeClr val="bg1"/>
                </a:solidFill>
              </a:rPr>
              <a:t>sample_ai_trojan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Payload: payload_meter_w32b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</a:t>
            </a:r>
            <a:r>
              <a:rPr lang="en-US" dirty="0" err="1">
                <a:solidFill>
                  <a:schemeClr val="bg1"/>
                </a:solidFill>
              </a:rPr>
              <a:t>BypassAV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62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44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44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4400" b="1" dirty="0" smtClean="0">
                <a:solidFill>
                  <a:schemeClr val="bg1"/>
                </a:solidFill>
              </a:rPr>
              <a:t>GraVitoN </a:t>
            </a:r>
            <a:r>
              <a:rPr lang="en-US" sz="4400" b="1" dirty="0">
                <a:solidFill>
                  <a:schemeClr val="bg1"/>
                </a:solidFill>
              </a:rPr>
              <a:t>A.I: Samples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GraVitoN::AI::Samples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93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marL="0" indent="0" algn="ctr">
              <a:buNone/>
            </a:pPr>
            <a:endParaRPr lang="en-US" sz="36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36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36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600" b="1" dirty="0" smtClean="0">
                <a:solidFill>
                  <a:schemeClr val="bg1"/>
                </a:solidFill>
              </a:rPr>
              <a:t>Trojan</a:t>
            </a:r>
            <a:endParaRPr lang="en-US" sz="36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A simple trojan has at least 2 components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1. AI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2. Payload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</a:t>
            </a:r>
            <a:r>
              <a:rPr lang="en-US" dirty="0">
                <a:solidFill>
                  <a:schemeClr val="bg1"/>
                </a:solidFill>
              </a:rPr>
              <a:t>AI::Samples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400"/>
            <a:ext cx="1775487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693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36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36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600" b="1" dirty="0" smtClean="0">
                <a:solidFill>
                  <a:schemeClr val="bg1"/>
                </a:solidFill>
              </a:rPr>
              <a:t>Let’s Go Code!</a:t>
            </a:r>
            <a:endParaRPr lang="en-US" sz="36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A 32bit trojan against for Linux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</a:t>
            </a:r>
            <a:r>
              <a:rPr lang="en-US" dirty="0">
                <a:solidFill>
                  <a:schemeClr val="bg1"/>
                </a:solidFill>
              </a:rPr>
              <a:t>AI::Samples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93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36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600" b="1" dirty="0" smtClean="0">
                <a:solidFill>
                  <a:schemeClr val="bg1"/>
                </a:solidFill>
              </a:rPr>
              <a:t>Virus</a:t>
            </a:r>
            <a:endParaRPr lang="en-US" sz="36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A </a:t>
            </a:r>
            <a:r>
              <a:rPr lang="en-US" sz="2400" dirty="0">
                <a:solidFill>
                  <a:schemeClr val="bg1"/>
                </a:solidFill>
              </a:rPr>
              <a:t>s</a:t>
            </a:r>
            <a:r>
              <a:rPr lang="en-US" sz="2400" dirty="0" smtClean="0">
                <a:solidFill>
                  <a:schemeClr val="bg1"/>
                </a:solidFill>
              </a:rPr>
              <a:t>imple virus at least has 3 components: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1. AI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2. Payload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3. Intercross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</a:t>
            </a:r>
            <a:r>
              <a:rPr lang="en-US" dirty="0">
                <a:solidFill>
                  <a:schemeClr val="bg1"/>
                </a:solidFill>
              </a:rPr>
              <a:t>AI::Samples</a:t>
            </a:r>
          </a:p>
        </p:txBody>
      </p:sp>
    </p:spTree>
    <p:extLst>
      <p:ext uri="{BB962C8B-B14F-4D97-AF65-F5344CB8AC3E}">
        <p14:creationId xmlns:p14="http://schemas.microsoft.com/office/powerpoint/2010/main" val="245693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36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600" b="1" dirty="0" smtClean="0">
                <a:solidFill>
                  <a:schemeClr val="bg1"/>
                </a:solidFill>
              </a:rPr>
              <a:t>Virus</a:t>
            </a:r>
          </a:p>
          <a:p>
            <a:pPr marL="0" indent="0" algn="ctr">
              <a:buNone/>
            </a:pPr>
            <a:r>
              <a:rPr lang="en-US" sz="2400" b="1" dirty="0" smtClean="0">
                <a:solidFill>
                  <a:schemeClr val="bg1"/>
                </a:solidFill>
              </a:rPr>
              <a:t>Advanced Virus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Various </a:t>
            </a:r>
            <a:r>
              <a:rPr lang="en-US" sz="2400" dirty="0" err="1" smtClean="0">
                <a:solidFill>
                  <a:schemeClr val="bg1"/>
                </a:solidFill>
              </a:rPr>
              <a:t>Malkits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Multiple </a:t>
            </a:r>
            <a:r>
              <a:rPr lang="en-US" sz="2400" dirty="0">
                <a:solidFill>
                  <a:schemeClr val="bg1"/>
                </a:solidFill>
              </a:rPr>
              <a:t>AIs managed by a master </a:t>
            </a:r>
            <a:r>
              <a:rPr lang="en-US" sz="2400" dirty="0" smtClean="0">
                <a:solidFill>
                  <a:schemeClr val="bg1"/>
                </a:solidFill>
              </a:rPr>
              <a:t>AI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Multiple Payloads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Multiple  </a:t>
            </a:r>
            <a:r>
              <a:rPr lang="en-US" sz="2400" dirty="0">
                <a:solidFill>
                  <a:schemeClr val="bg1"/>
                </a:solidFill>
              </a:rPr>
              <a:t>Intercross Components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</a:t>
            </a:r>
            <a:r>
              <a:rPr lang="en-US" dirty="0">
                <a:solidFill>
                  <a:schemeClr val="bg1"/>
                </a:solidFill>
              </a:rPr>
              <a:t>AI::Samples</a:t>
            </a:r>
          </a:p>
        </p:txBody>
      </p:sp>
    </p:spTree>
    <p:extLst>
      <p:ext uri="{BB962C8B-B14F-4D97-AF65-F5344CB8AC3E}">
        <p14:creationId xmlns:p14="http://schemas.microsoft.com/office/powerpoint/2010/main" val="141103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marL="0" indent="0" algn="ctr">
              <a:buNone/>
            </a:pPr>
            <a:endParaRPr lang="en-US" sz="36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36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36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600" b="1" dirty="0" smtClean="0">
                <a:solidFill>
                  <a:schemeClr val="bg1"/>
                </a:solidFill>
              </a:rPr>
              <a:t>Let’s Go Code!</a:t>
            </a:r>
            <a:endParaRPr lang="en-US" sz="36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A Cross OS Virus</a:t>
            </a:r>
          </a:p>
          <a:p>
            <a:pPr marL="0" indent="0" algn="ctr"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</a:t>
            </a:r>
            <a:r>
              <a:rPr lang="en-US" dirty="0">
                <a:solidFill>
                  <a:schemeClr val="bg1"/>
                </a:solidFill>
              </a:rPr>
              <a:t>AI::Samples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93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44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44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4400" b="1" dirty="0" smtClean="0">
                <a:solidFill>
                  <a:schemeClr val="bg1"/>
                </a:solidFill>
              </a:rPr>
              <a:t>Future </a:t>
            </a:r>
            <a:r>
              <a:rPr lang="en-US" sz="4400" b="1" dirty="0">
                <a:solidFill>
                  <a:schemeClr val="bg1"/>
                </a:solidFill>
              </a:rPr>
              <a:t>of the GraVitoN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GraVitoN::Future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93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36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600" b="1" dirty="0" err="1" smtClean="0">
                <a:solidFill>
                  <a:schemeClr val="bg1"/>
                </a:solidFill>
              </a:rPr>
              <a:t>GraVer</a:t>
            </a:r>
            <a:endParaRPr lang="en-US" sz="36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Automated code generator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GraVitoN </a:t>
            </a:r>
            <a:r>
              <a:rPr lang="en-US" sz="2400" dirty="0">
                <a:solidFill>
                  <a:schemeClr val="bg1"/>
                </a:solidFill>
              </a:rPr>
              <a:t>for </a:t>
            </a:r>
            <a:r>
              <a:rPr lang="en-US" sz="2400" dirty="0" smtClean="0">
                <a:solidFill>
                  <a:schemeClr val="bg1"/>
                </a:solidFill>
              </a:rPr>
              <a:t>6+!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400" b="1" dirty="0" smtClean="0">
                <a:solidFill>
                  <a:schemeClr val="bg1"/>
                </a:solidFill>
              </a:rPr>
              <a:t>Visualizer</a:t>
            </a: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Drag and Drop your components and link them together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</a:t>
            </a:r>
            <a:r>
              <a:rPr lang="en-US" dirty="0">
                <a:solidFill>
                  <a:schemeClr val="bg1"/>
                </a:solidFill>
              </a:rPr>
              <a:t>Future</a:t>
            </a:r>
          </a:p>
        </p:txBody>
      </p:sp>
    </p:spTree>
    <p:extLst>
      <p:ext uri="{BB962C8B-B14F-4D97-AF65-F5344CB8AC3E}">
        <p14:creationId xmlns:p14="http://schemas.microsoft.com/office/powerpoint/2010/main" val="245693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en-US" sz="42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42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4600" b="1" dirty="0" smtClean="0">
                <a:solidFill>
                  <a:schemeClr val="bg1"/>
                </a:solidFill>
              </a:rPr>
              <a:t>Add New Payloads</a:t>
            </a:r>
          </a:p>
          <a:p>
            <a:pPr marL="0" indent="0" algn="ctr"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OS</a:t>
            </a:r>
            <a:endParaRPr lang="en-US" sz="28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Windows</a:t>
            </a:r>
            <a:endParaRPr lang="en-US" sz="2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Apple (OSX and IOS)</a:t>
            </a:r>
            <a:endParaRPr lang="en-US" sz="2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Android</a:t>
            </a:r>
            <a:endParaRPr lang="en-US" sz="2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Symbian</a:t>
            </a:r>
            <a:endParaRPr lang="en-US" sz="2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Hardware</a:t>
            </a:r>
          </a:p>
          <a:p>
            <a:pPr marL="0" indent="0" algn="ctr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PC</a:t>
            </a:r>
          </a:p>
          <a:p>
            <a:pPr marL="0" indent="0" algn="ctr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Smart Phone</a:t>
            </a:r>
          </a:p>
          <a:p>
            <a:pPr marL="0" indent="0" algn="ctr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ARM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>
                <a:solidFill>
                  <a:schemeClr val="bg1"/>
                </a:solidFill>
              </a:rPr>
              <a:t>GraVitoN::Future</a:t>
            </a:r>
          </a:p>
        </p:txBody>
      </p:sp>
    </p:spTree>
    <p:extLst>
      <p:ext uri="{BB962C8B-B14F-4D97-AF65-F5344CB8AC3E}">
        <p14:creationId xmlns:p14="http://schemas.microsoft.com/office/powerpoint/2010/main" val="245693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US" sz="36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36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600" b="1" dirty="0" smtClean="0">
                <a:solidFill>
                  <a:schemeClr val="bg1"/>
                </a:solidFill>
              </a:rPr>
              <a:t>New </a:t>
            </a:r>
            <a:r>
              <a:rPr lang="en-US" sz="3600" b="1" dirty="0">
                <a:solidFill>
                  <a:schemeClr val="bg1"/>
                </a:solidFill>
              </a:rPr>
              <a:t>Spreading </a:t>
            </a:r>
            <a:r>
              <a:rPr lang="en-US" sz="3600" b="1" dirty="0" smtClean="0">
                <a:solidFill>
                  <a:schemeClr val="bg1"/>
                </a:solidFill>
              </a:rPr>
              <a:t>Techniques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More complicated methods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Infect windows driver files (sys files)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Different OS Support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Less AV Detection</a:t>
            </a:r>
          </a:p>
          <a:p>
            <a:pPr marL="0" indent="0" algn="ctr">
              <a:buNone/>
            </a:pPr>
            <a:r>
              <a:rPr lang="en-US" sz="2400" b="1" dirty="0" smtClean="0">
                <a:solidFill>
                  <a:schemeClr val="bg1"/>
                </a:solidFill>
              </a:rPr>
              <a:t>Executable Modification Library</a:t>
            </a:r>
          </a:p>
          <a:p>
            <a:pPr marL="0" indent="0" algn="ctr">
              <a:buNone/>
            </a:pPr>
            <a:r>
              <a:rPr lang="en-US" sz="2000" b="1" dirty="0" smtClean="0">
                <a:solidFill>
                  <a:schemeClr val="bg1"/>
                </a:solidFill>
              </a:rPr>
              <a:t>PE</a:t>
            </a:r>
          </a:p>
          <a:p>
            <a:pPr marL="0" indent="0" algn="ctr">
              <a:buNone/>
            </a:pPr>
            <a:r>
              <a:rPr lang="en-US" sz="2000" b="1" dirty="0" smtClean="0">
                <a:solidFill>
                  <a:schemeClr val="bg1"/>
                </a:solidFill>
              </a:rPr>
              <a:t>ELF</a:t>
            </a:r>
          </a:p>
          <a:p>
            <a:pPr marL="0" indent="0" algn="ctr">
              <a:buNone/>
            </a:pPr>
            <a:r>
              <a:rPr lang="en-US" sz="2000" b="1" dirty="0" smtClean="0">
                <a:solidFill>
                  <a:schemeClr val="bg1"/>
                </a:solidFill>
              </a:rPr>
              <a:t>Etc.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</a:t>
            </a:r>
            <a:r>
              <a:rPr lang="en-US" dirty="0">
                <a:solidFill>
                  <a:schemeClr val="bg1"/>
                </a:solidFill>
              </a:rPr>
              <a:t>Future</a:t>
            </a:r>
          </a:p>
        </p:txBody>
      </p:sp>
    </p:spTree>
    <p:extLst>
      <p:ext uri="{BB962C8B-B14F-4D97-AF65-F5344CB8AC3E}">
        <p14:creationId xmlns:p14="http://schemas.microsoft.com/office/powerpoint/2010/main" val="245693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36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600" b="1" dirty="0" smtClean="0">
                <a:solidFill>
                  <a:schemeClr val="bg1"/>
                </a:solidFill>
              </a:rPr>
              <a:t>Sophisticated AIs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AI + Lua</a:t>
            </a:r>
          </a:p>
          <a:p>
            <a:pPr marL="0" indent="0" algn="ctr"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Malkit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Port scanner + Banner grabber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VPN/SSL Support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</a:t>
            </a:r>
            <a:r>
              <a:rPr lang="en-US" dirty="0">
                <a:solidFill>
                  <a:schemeClr val="bg1"/>
                </a:solidFill>
              </a:rPr>
              <a:t>Future</a:t>
            </a:r>
          </a:p>
        </p:txBody>
      </p:sp>
    </p:spTree>
    <p:extLst>
      <p:ext uri="{BB962C8B-B14F-4D97-AF65-F5344CB8AC3E}">
        <p14:creationId xmlns:p14="http://schemas.microsoft.com/office/powerpoint/2010/main" val="414345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36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600" b="1" dirty="0" smtClean="0">
                <a:solidFill>
                  <a:schemeClr val="bg1"/>
                </a:solidFill>
              </a:rPr>
              <a:t>Reporter Component</a:t>
            </a:r>
            <a:endParaRPr lang="en-US" sz="36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A valuable gift for pentesters who always are tired of writing those boring pentest reports!</a:t>
            </a:r>
          </a:p>
          <a:p>
            <a:pPr marL="0" indent="0" algn="ctr">
              <a:buNone/>
            </a:pPr>
            <a:r>
              <a:rPr lang="en-US" sz="2400" b="1" dirty="0" smtClean="0">
                <a:solidFill>
                  <a:schemeClr val="bg1"/>
                </a:solidFill>
              </a:rPr>
              <a:t>Output</a:t>
            </a: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HTTP</a:t>
            </a:r>
            <a:endParaRPr lang="en-US" sz="20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</a:rPr>
              <a:t>SMTP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</a:t>
            </a:r>
            <a:r>
              <a:rPr lang="en-US" dirty="0">
                <a:solidFill>
                  <a:schemeClr val="bg1"/>
                </a:solidFill>
              </a:rPr>
              <a:t>Future</a:t>
            </a:r>
          </a:p>
        </p:txBody>
      </p:sp>
    </p:spTree>
    <p:extLst>
      <p:ext uri="{BB962C8B-B14F-4D97-AF65-F5344CB8AC3E}">
        <p14:creationId xmlns:p14="http://schemas.microsoft.com/office/powerpoint/2010/main" val="321014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marL="0" indent="0" algn="ctr">
              <a:buNone/>
            </a:pPr>
            <a:endParaRPr lang="en-US" sz="36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36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600" b="1" dirty="0" smtClean="0">
                <a:solidFill>
                  <a:schemeClr val="bg1"/>
                </a:solidFill>
              </a:rPr>
              <a:t>Assembly </a:t>
            </a:r>
            <a:r>
              <a:rPr lang="en-US" sz="3600" b="1" dirty="0">
                <a:solidFill>
                  <a:schemeClr val="bg1"/>
                </a:solidFill>
              </a:rPr>
              <a:t>Obfuscation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An extra tool</a:t>
            </a:r>
          </a:p>
          <a:p>
            <a:pPr marL="0" indent="0" algn="ctr">
              <a:buNone/>
            </a:pPr>
            <a:r>
              <a:rPr lang="en-US" sz="2400" b="1" dirty="0" smtClean="0">
                <a:solidFill>
                  <a:schemeClr val="bg1"/>
                </a:solidFill>
              </a:rPr>
              <a:t>Methods</a:t>
            </a: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Encode/Decode</a:t>
            </a: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Polymorphism</a:t>
            </a:r>
            <a:endParaRPr lang="en-US" sz="20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Metamorphism</a:t>
            </a:r>
          </a:p>
          <a:p>
            <a:pPr lvl="1" algn="ctr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</a:t>
            </a:r>
            <a:r>
              <a:rPr lang="en-US" dirty="0">
                <a:solidFill>
                  <a:schemeClr val="bg1"/>
                </a:solidFill>
              </a:rPr>
              <a:t>Future</a:t>
            </a:r>
          </a:p>
        </p:txBody>
      </p:sp>
    </p:spTree>
    <p:extLst>
      <p:ext uri="{BB962C8B-B14F-4D97-AF65-F5344CB8AC3E}">
        <p14:creationId xmlns:p14="http://schemas.microsoft.com/office/powerpoint/2010/main" val="414345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marL="0" indent="0" algn="ctr">
              <a:buNone/>
            </a:pPr>
            <a:endParaRPr lang="en-US" sz="36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36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600" b="1" dirty="0" smtClean="0">
                <a:solidFill>
                  <a:schemeClr val="bg1"/>
                </a:solidFill>
              </a:rPr>
              <a:t>Android </a:t>
            </a:r>
            <a:r>
              <a:rPr lang="en-US" sz="3600" b="1" dirty="0">
                <a:solidFill>
                  <a:schemeClr val="bg1"/>
                </a:solidFill>
              </a:rPr>
              <a:t>and Apple </a:t>
            </a:r>
            <a:r>
              <a:rPr lang="en-US" sz="3600" b="1" dirty="0" err="1">
                <a:solidFill>
                  <a:schemeClr val="bg1"/>
                </a:solidFill>
              </a:rPr>
              <a:t>iOS</a:t>
            </a:r>
            <a:r>
              <a:rPr lang="en-US" sz="3600" b="1" dirty="0">
                <a:solidFill>
                  <a:schemeClr val="bg1"/>
                </a:solidFill>
              </a:rPr>
              <a:t> Tests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Compile GraVitoN for android and </a:t>
            </a:r>
            <a:r>
              <a:rPr lang="en-US" sz="2400" b="1" dirty="0" err="1">
                <a:solidFill>
                  <a:schemeClr val="bg1"/>
                </a:solidFill>
              </a:rPr>
              <a:t>iOS</a:t>
            </a:r>
            <a:endParaRPr lang="en-US" sz="24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Wide community of users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Means more interesting targets for hackers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</a:t>
            </a:r>
            <a:r>
              <a:rPr lang="en-US" dirty="0">
                <a:solidFill>
                  <a:schemeClr val="bg1"/>
                </a:solidFill>
              </a:rPr>
              <a:t>Future</a:t>
            </a:r>
          </a:p>
        </p:txBody>
      </p:sp>
    </p:spTree>
    <p:extLst>
      <p:ext uri="{BB962C8B-B14F-4D97-AF65-F5344CB8AC3E}">
        <p14:creationId xmlns:p14="http://schemas.microsoft.com/office/powerpoint/2010/main" val="414345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44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44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4400" b="1" dirty="0" smtClean="0">
                <a:solidFill>
                  <a:schemeClr val="bg1"/>
                </a:solidFill>
              </a:rPr>
              <a:t>Final </a:t>
            </a:r>
            <a:r>
              <a:rPr lang="en-US" sz="4400" b="1" dirty="0">
                <a:solidFill>
                  <a:schemeClr val="bg1"/>
                </a:solidFill>
              </a:rPr>
              <a:t>word</a:t>
            </a:r>
            <a:endParaRPr lang="en-US" sz="4400" b="1" dirty="0" smtClean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</a:t>
            </a:r>
            <a:r>
              <a:rPr lang="en-US" dirty="0">
                <a:solidFill>
                  <a:schemeClr val="bg1"/>
                </a:solidFill>
              </a:rPr>
              <a:t>Future</a:t>
            </a:r>
          </a:p>
        </p:txBody>
      </p:sp>
    </p:spTree>
    <p:extLst>
      <p:ext uri="{BB962C8B-B14F-4D97-AF65-F5344CB8AC3E}">
        <p14:creationId xmlns:p14="http://schemas.microsoft.com/office/powerpoint/2010/main" val="297227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/>
          <a:lstStyle/>
          <a:p>
            <a:pPr marL="0" indent="0" algn="ctr">
              <a:buNone/>
            </a:pPr>
            <a:endParaRPr lang="en-US" sz="20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marL="0" indent="0" algn="ctr">
              <a:buNone/>
            </a:pPr>
            <a:endParaRPr lang="en-US" sz="20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marL="0" indent="0" algn="ctr">
              <a:buNone/>
            </a:pPr>
            <a:endParaRPr lang="en-US" sz="20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marL="0" indent="0" algn="ctr">
              <a:buNone/>
            </a:pPr>
            <a:endParaRPr lang="en-US" sz="20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marL="0" indent="0" algn="ctr">
              <a:buNone/>
            </a:pPr>
            <a:endParaRPr lang="en-US" sz="20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If you are a white hat…</a:t>
            </a: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If you are a 814(|&lt; |-|@7…</a:t>
            </a: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If you are not a script kiddie…</a:t>
            </a:r>
          </a:p>
          <a:p>
            <a:pPr marL="0" indent="0" algn="ctr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400" b="1" dirty="0" smtClean="0">
                <a:solidFill>
                  <a:schemeClr val="bg1"/>
                </a:solidFill>
              </a:rPr>
              <a:t>JOIN GraVitoN Project Now!</a:t>
            </a:r>
          </a:p>
          <a:p>
            <a:pPr marL="0" indent="0" algn="ctr">
              <a:buNone/>
            </a:pPr>
            <a:endParaRPr lang="en-US" sz="20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200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000" b="1" smtClean="0">
                <a:solidFill>
                  <a:schemeClr val="bg1"/>
                </a:solidFill>
              </a:rPr>
              <a:t>http://www.thegraviton.org</a:t>
            </a:r>
            <a:endParaRPr lang="en-US" sz="2000" b="1" dirty="0" smtClean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</a:t>
            </a:r>
            <a:r>
              <a:rPr lang="en-US" dirty="0">
                <a:solidFill>
                  <a:schemeClr val="bg1"/>
                </a:solidFill>
              </a:rPr>
              <a:t>Future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976" y="381000"/>
            <a:ext cx="3258047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288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181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Topic : </a:t>
            </a:r>
            <a:r>
              <a:rPr lang="en-US" dirty="0" smtClean="0">
                <a:solidFill>
                  <a:schemeClr val="bg1"/>
                </a:solidFill>
              </a:rPr>
              <a:t>GraVitoN::Done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0" name="Picture 2" descr="http://stoppopts.org/wp-content/uploads/2011/03/bigstock_Space_Invaders_Game_Over_51426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531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45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828</TotalTime>
  <Words>1391</Words>
  <Application>Microsoft Office PowerPoint</Application>
  <PresentationFormat>On-screen Show (4:3)</PresentationFormat>
  <Paragraphs>481</Paragraphs>
  <Slides>67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8" baseType="lpstr">
      <vt:lpstr>Office Theme</vt:lpstr>
      <vt:lpstr>GraVitoN: A Cross Platform Malware Development Framework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Unix_Root</dc:creator>
  <cp:lastModifiedBy>null</cp:lastModifiedBy>
  <cp:revision>380</cp:revision>
  <dcterms:created xsi:type="dcterms:W3CDTF">2006-08-16T00:00:00Z</dcterms:created>
  <dcterms:modified xsi:type="dcterms:W3CDTF">2012-08-05T04:05:07Z</dcterms:modified>
</cp:coreProperties>
</file>